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" charset="1" panose="00000500000000000000"/>
      <p:regular r:id="rId10"/>
    </p:embeddedFont>
    <p:embeddedFont>
      <p:font typeface="Montserrat Bold" charset="1" panose="00000800000000000000"/>
      <p:regular r:id="rId11"/>
    </p:embeddedFont>
    <p:embeddedFont>
      <p:font typeface="Montserrat Italics" charset="1" panose="00000500000000000000"/>
      <p:regular r:id="rId12"/>
    </p:embeddedFont>
    <p:embeddedFont>
      <p:font typeface="Montserrat Bold Italics" charset="1" panose="00000800000000000000"/>
      <p:regular r:id="rId13"/>
    </p:embeddedFont>
    <p:embeddedFont>
      <p:font typeface="Montserrat Thin" charset="1" panose="00000300000000000000"/>
      <p:regular r:id="rId14"/>
    </p:embeddedFont>
    <p:embeddedFont>
      <p:font typeface="Montserrat Thin Italics" charset="1" panose="00000300000000000000"/>
      <p:regular r:id="rId15"/>
    </p:embeddedFont>
    <p:embeddedFont>
      <p:font typeface="Montserrat Extra-Light" charset="1" panose="00000300000000000000"/>
      <p:regular r:id="rId16"/>
    </p:embeddedFont>
    <p:embeddedFont>
      <p:font typeface="Montserrat Extra-Light Italics" charset="1" panose="00000300000000000000"/>
      <p:regular r:id="rId17"/>
    </p:embeddedFont>
    <p:embeddedFont>
      <p:font typeface="Montserrat Light" charset="1" panose="00000400000000000000"/>
      <p:regular r:id="rId18"/>
    </p:embeddedFont>
    <p:embeddedFont>
      <p:font typeface="Montserrat Light Italics" charset="1" panose="00000400000000000000"/>
      <p:regular r:id="rId19"/>
    </p:embeddedFont>
    <p:embeddedFont>
      <p:font typeface="Montserrat Medium" charset="1" panose="00000600000000000000"/>
      <p:regular r:id="rId20"/>
    </p:embeddedFont>
    <p:embeddedFont>
      <p:font typeface="Montserrat Medium Italics" charset="1" panose="00000600000000000000"/>
      <p:regular r:id="rId21"/>
    </p:embeddedFont>
    <p:embeddedFont>
      <p:font typeface="Montserrat Semi-Bold" charset="1" panose="00000700000000000000"/>
      <p:regular r:id="rId22"/>
    </p:embeddedFont>
    <p:embeddedFont>
      <p:font typeface="Montserrat Semi-Bold Italics" charset="1" panose="00000700000000000000"/>
      <p:regular r:id="rId23"/>
    </p:embeddedFont>
    <p:embeddedFont>
      <p:font typeface="Montserrat Ultra-Bold" charset="1" panose="00000900000000000000"/>
      <p:regular r:id="rId24"/>
    </p:embeddedFont>
    <p:embeddedFont>
      <p:font typeface="Montserrat Ultra-Bold Italics" charset="1" panose="00000900000000000000"/>
      <p:regular r:id="rId25"/>
    </p:embeddedFont>
    <p:embeddedFont>
      <p:font typeface="Montserrat Heavy" charset="1" panose="00000A00000000000000"/>
      <p:regular r:id="rId26"/>
    </p:embeddedFont>
    <p:embeddedFont>
      <p:font typeface="Montserrat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122" r="-2520" b="-91699"/>
            </a:stretch>
          </a:blipFill>
        </p:spPr>
      </p:sp>
      <p:sp>
        <p:nvSpPr>
          <p:cNvPr name="AutoShape 3" id="3"/>
          <p:cNvSpPr/>
          <p:nvPr/>
        </p:nvSpPr>
        <p:spPr>
          <a:xfrm rot="-7020778">
            <a:off x="-5049109" y="44597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476242" y="895680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-1536273" y="4580698"/>
            <a:ext cx="5244233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-2298994" y="9582841"/>
            <a:ext cx="9005773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-3516288" y="3712270"/>
            <a:ext cx="572018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3066191" y="2823187"/>
            <a:ext cx="930938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628699" y="2392260"/>
            <a:ext cx="1291530" cy="0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7519346" y="874011"/>
            <a:ext cx="11302643" cy="1527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89"/>
              </a:lnSpc>
            </a:pPr>
            <a:r>
              <a:rPr lang="en-US" sz="6504" spc="-383">
                <a:solidFill>
                  <a:srgbClr val="FFFFFF"/>
                </a:solidFill>
                <a:latin typeface="Montserrat Ultra-Bold Italics"/>
              </a:rPr>
              <a:t>QUANTITATIVE ANALYSIS</a:t>
            </a:r>
          </a:p>
          <a:p>
            <a:pPr>
              <a:lnSpc>
                <a:spcPts val="578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4430964" y="7509181"/>
            <a:ext cx="5247502" cy="1080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14"/>
              </a:lnSpc>
            </a:pPr>
            <a:r>
              <a:rPr lang="en-US" sz="2871" spc="57">
                <a:solidFill>
                  <a:srgbClr val="FFFFFF"/>
                </a:solidFill>
                <a:latin typeface="Montserrat Italics"/>
              </a:rPr>
              <a:t>LECTURER: HUYNH NAM</a:t>
            </a:r>
          </a:p>
          <a:p>
            <a:pPr>
              <a:lnSpc>
                <a:spcPts val="2814"/>
              </a:lnSpc>
            </a:pPr>
          </a:p>
          <a:p>
            <a:pPr>
              <a:lnSpc>
                <a:spcPts val="2814"/>
              </a:lnSpc>
            </a:pPr>
            <a:r>
              <a:rPr lang="en-US" sz="2871" spc="57">
                <a:solidFill>
                  <a:srgbClr val="FFFFFF"/>
                </a:solidFill>
                <a:latin typeface="Montserrat"/>
              </a:rPr>
              <a:t>TEAM:  16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3625" y="5336240"/>
            <a:ext cx="9676417" cy="1704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38"/>
              </a:lnSpc>
              <a:spcBef>
                <a:spcPct val="0"/>
              </a:spcBef>
            </a:pPr>
            <a:r>
              <a:rPr lang="en-US" sz="5260" spc="105" u="sng">
                <a:solidFill>
                  <a:srgbClr val="FFFFFF"/>
                </a:solidFill>
                <a:latin typeface="Montserrat"/>
              </a:rPr>
              <a:t>Topic:</a:t>
            </a:r>
            <a:r>
              <a:rPr lang="en-US" sz="5260" spc="105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5260" spc="105">
                <a:solidFill>
                  <a:srgbClr val="FFFFFF"/>
                </a:solidFill>
                <a:latin typeface="Montserrat"/>
              </a:rPr>
              <a:t>Analyze customer segments in Europe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297214" y="-726996"/>
            <a:ext cx="11740992" cy="11740992"/>
          </a:xfrm>
          <a:custGeom>
            <a:avLst/>
            <a:gdLst/>
            <a:ahLst/>
            <a:cxnLst/>
            <a:rect r="r" b="b" t="t" l="l"/>
            <a:pathLst>
              <a:path h="11740992" w="11740992">
                <a:moveTo>
                  <a:pt x="0" y="0"/>
                </a:moveTo>
                <a:lnTo>
                  <a:pt x="11740992" y="0"/>
                </a:lnTo>
                <a:lnTo>
                  <a:pt x="11740992" y="11740992"/>
                </a:lnTo>
                <a:lnTo>
                  <a:pt x="0" y="117409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028700" y="615601"/>
            <a:ext cx="16230600" cy="9055797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-330479" y="-247859"/>
            <a:ext cx="8456256" cy="10782718"/>
            <a:chOff x="0" y="0"/>
            <a:chExt cx="11275007" cy="14376958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20538" t="0" r="27178" b="0"/>
            <a:stretch>
              <a:fillRect/>
            </a:stretch>
          </p:blipFill>
          <p:spPr>
            <a:xfrm flipH="false" flipV="false">
              <a:off x="0" y="0"/>
              <a:ext cx="11275007" cy="14376958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8850548" y="1306764"/>
            <a:ext cx="7545292" cy="251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5000" spc="-295">
                <a:solidFill>
                  <a:srgbClr val="FFFFFF"/>
                </a:solidFill>
                <a:latin typeface="Montserrat Ultra-Bold Italics"/>
              </a:rPr>
              <a:t>2.4 SYSTEM DEVELOPMENT AND STABILITY DIRECTION</a:t>
            </a:r>
          </a:p>
          <a:p>
            <a:pPr>
              <a:lnSpc>
                <a:spcPts val="49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071134" y="105448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402259" y="4288820"/>
            <a:ext cx="8857041" cy="3479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Collect necessary data from customers in Europe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ETL Process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Data Modeling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Analyze customer segmentation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Querying and Reporting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Performance Optimization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Security and Compliance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Support and Monitoring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7853804" y="-1711355"/>
            <a:ext cx="16230600" cy="1623060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8654672" y="1176208"/>
            <a:ext cx="12008422" cy="12008374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71569" t="0" r="-12056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10773" y="1466590"/>
            <a:ext cx="8926679" cy="199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59"/>
              </a:lnSpc>
            </a:pPr>
            <a:r>
              <a:rPr lang="en-US" sz="6999" spc="-412">
                <a:solidFill>
                  <a:srgbClr val="263F6B"/>
                </a:solidFill>
                <a:latin typeface="Montserrat Ultra-Bold Italics"/>
              </a:rPr>
              <a:t>2.5 EDW SOLUTION</a:t>
            </a:r>
          </a:p>
          <a:p>
            <a:pPr>
              <a:lnSpc>
                <a:spcPts val="832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86340" y="4270717"/>
            <a:ext cx="6123635" cy="555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"/>
              </a:rPr>
              <a:t>Building Data Warehouse (EDW)</a:t>
            </a:r>
          </a:p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"/>
              </a:rPr>
              <a:t>Collect data</a:t>
            </a:r>
          </a:p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"/>
              </a:rPr>
              <a:t>Prepare data</a:t>
            </a:r>
          </a:p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"/>
              </a:rPr>
              <a:t>Customer segmentation analysis</a:t>
            </a:r>
          </a:p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"/>
              </a:rPr>
              <a:t>Plan and implement improvement measures</a:t>
            </a:r>
          </a:p>
          <a:p>
            <a:pPr marL="539749" indent="-269875" lvl="1">
              <a:lnSpc>
                <a:spcPts val="5624"/>
              </a:lnSpc>
              <a:buFont typeface="Arial"/>
              <a:buChar char="•"/>
            </a:pPr>
            <a:r>
              <a:rPr lang="en-US" sz="2499" spc="49">
                <a:solidFill>
                  <a:srgbClr val="212423"/>
                </a:solidFill>
                <a:latin typeface="Montserrat"/>
              </a:rPr>
              <a:t>Monitor and evaluate results</a:t>
            </a:r>
          </a:p>
          <a:p>
            <a:pPr>
              <a:lnSpc>
                <a:spcPts val="5624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476242" y="885242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TextBox 3" id="3"/>
          <p:cNvSpPr txBox="true"/>
          <p:nvPr/>
        </p:nvSpPr>
        <p:spPr>
          <a:xfrm rot="0">
            <a:off x="2137408" y="2072782"/>
            <a:ext cx="5679993" cy="251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5000" spc="-295">
                <a:solidFill>
                  <a:srgbClr val="263F6B"/>
                </a:solidFill>
                <a:latin typeface="Montserrat Ultra-Bold Italics"/>
              </a:rPr>
              <a:t>2.6 GUARANTEED POST-LAUNCH SUPPORT</a:t>
            </a:r>
          </a:p>
          <a:p>
            <a:pPr>
              <a:lnSpc>
                <a:spcPts val="49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59947" y="4290220"/>
            <a:ext cx="5153535" cy="350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0480" indent="-290240" lvl="1">
              <a:lnSpc>
                <a:spcPts val="3495"/>
              </a:lnSpc>
              <a:spcBef>
                <a:spcPct val="0"/>
              </a:spcBef>
              <a:buFont typeface="Arial"/>
              <a:buChar char="•"/>
            </a:pPr>
            <a:r>
              <a:rPr lang="en-US" sz="2688" spc="53">
                <a:solidFill>
                  <a:srgbClr val="263F6B"/>
                </a:solidFill>
                <a:latin typeface="Montserrat"/>
              </a:rPr>
              <a:t>Res</a:t>
            </a:r>
            <a:r>
              <a:rPr lang="en-US" sz="2688" spc="53">
                <a:solidFill>
                  <a:srgbClr val="263F6B"/>
                </a:solidFill>
                <a:latin typeface="Montserrat"/>
              </a:rPr>
              <a:t>olve problems and issues quickly</a:t>
            </a:r>
          </a:p>
          <a:p>
            <a:pPr marL="580480" indent="-290240" lvl="1">
              <a:lnSpc>
                <a:spcPts val="3495"/>
              </a:lnSpc>
              <a:spcBef>
                <a:spcPct val="0"/>
              </a:spcBef>
              <a:buFont typeface="Arial"/>
              <a:buChar char="•"/>
            </a:pPr>
            <a:r>
              <a:rPr lang="en-US" sz="2688" spc="53">
                <a:solidFill>
                  <a:srgbClr val="263F6B"/>
                </a:solidFill>
                <a:latin typeface="Montserrat"/>
              </a:rPr>
              <a:t>Increase performance and efficiency</a:t>
            </a:r>
          </a:p>
          <a:p>
            <a:pPr marL="580480" indent="-290240" lvl="1">
              <a:lnSpc>
                <a:spcPts val="3495"/>
              </a:lnSpc>
              <a:spcBef>
                <a:spcPct val="0"/>
              </a:spcBef>
              <a:buFont typeface="Arial"/>
              <a:buChar char="•"/>
            </a:pPr>
            <a:r>
              <a:rPr lang="en-US" sz="2688" spc="53">
                <a:solidFill>
                  <a:srgbClr val="263F6B"/>
                </a:solidFill>
                <a:latin typeface="Montserrat"/>
              </a:rPr>
              <a:t>Ensure compliance and security</a:t>
            </a:r>
          </a:p>
          <a:p>
            <a:pPr marL="580480" indent="-290240" lvl="1">
              <a:lnSpc>
                <a:spcPts val="3495"/>
              </a:lnSpc>
              <a:spcBef>
                <a:spcPct val="0"/>
              </a:spcBef>
              <a:buFont typeface="Arial"/>
              <a:buChar char="•"/>
            </a:pPr>
            <a:r>
              <a:rPr lang="en-US" sz="2688" spc="53">
                <a:solidFill>
                  <a:srgbClr val="263F6B"/>
                </a:solidFill>
                <a:latin typeface="Montserrat"/>
              </a:rPr>
              <a:t>Ensure project continuity</a:t>
            </a:r>
          </a:p>
          <a:p>
            <a:pPr>
              <a:lnSpc>
                <a:spcPts val="3495"/>
              </a:lnSpc>
              <a:spcBef>
                <a:spcPct val="0"/>
              </a:spcBef>
            </a:pPr>
          </a:p>
        </p:txBody>
      </p:sp>
      <p:sp>
        <p:nvSpPr>
          <p:cNvPr name="AutoShape 5" id="5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6" id="6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452893" y="7316416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730039" y="1733723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1920229" y="1771823"/>
            <a:ext cx="1386321" cy="0"/>
          </a:xfrm>
          <a:prstGeom prst="line">
            <a:avLst/>
          </a:prstGeom>
          <a:ln cap="flat" w="76200">
            <a:solidFill>
              <a:srgbClr val="263F6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641121" y="1733723"/>
            <a:ext cx="9270991" cy="6953243"/>
          </a:xfrm>
          <a:custGeom>
            <a:avLst/>
            <a:gdLst/>
            <a:ahLst/>
            <a:cxnLst/>
            <a:rect r="r" b="b" t="t" l="l"/>
            <a:pathLst>
              <a:path h="6953243" w="9270991">
                <a:moveTo>
                  <a:pt x="0" y="0"/>
                </a:moveTo>
                <a:lnTo>
                  <a:pt x="9270992" y="0"/>
                </a:lnTo>
                <a:lnTo>
                  <a:pt x="9270992" y="6953243"/>
                </a:lnTo>
                <a:lnTo>
                  <a:pt x="0" y="69532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655422" y="1654922"/>
            <a:ext cx="6977156" cy="6977156"/>
          </a:xfrm>
          <a:custGeom>
            <a:avLst/>
            <a:gdLst/>
            <a:ahLst/>
            <a:cxnLst/>
            <a:rect r="r" b="b" t="t" l="l"/>
            <a:pathLst>
              <a:path h="6977156" w="6977156">
                <a:moveTo>
                  <a:pt x="0" y="0"/>
                </a:moveTo>
                <a:lnTo>
                  <a:pt x="6977156" y="0"/>
                </a:lnTo>
                <a:lnTo>
                  <a:pt x="6977156" y="6977156"/>
                </a:lnTo>
                <a:lnTo>
                  <a:pt x="0" y="6977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14527" y="3365570"/>
            <a:ext cx="5935366" cy="107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FFFFFF"/>
                </a:solidFill>
                <a:latin typeface="Montserrat Ultra-Bold Italics"/>
              </a:rPr>
              <a:t>03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55422" y="5291273"/>
            <a:ext cx="6977156" cy="80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spc="100">
                <a:solidFill>
                  <a:srgbClr val="FFFFFF"/>
                </a:solidFill>
                <a:latin typeface="Montserrat"/>
              </a:rPr>
              <a:t>Dashboard design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31243" y="698454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00059" y="7012999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5" id="5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6" id="6"/>
          <p:cNvSpPr/>
          <p:nvPr/>
        </p:nvSpPr>
        <p:spPr>
          <a:xfrm>
            <a:off x="5730228" y="1384438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639607" y="523491"/>
            <a:ext cx="10673482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4999" spc="-294">
                <a:solidFill>
                  <a:srgbClr val="263F6B"/>
                </a:solidFill>
                <a:latin typeface="Montserrat Ultra-Bold Italics"/>
              </a:rPr>
              <a:t>3. DASHBOARD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6890" y="1957652"/>
            <a:ext cx="238779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60">
                <a:solidFill>
                  <a:srgbClr val="263F6B"/>
                </a:solidFill>
                <a:latin typeface="Montserrat Bold"/>
              </a:rPr>
              <a:t>Connect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21556" y="2722214"/>
            <a:ext cx="9610569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00"/>
              </a:lnSpc>
              <a:spcBef>
                <a:spcPct val="0"/>
              </a:spcBef>
            </a:pPr>
            <a:r>
              <a:rPr lang="en-US" sz="3000" spc="60">
                <a:solidFill>
                  <a:srgbClr val="263F6B"/>
                </a:solidFill>
                <a:latin typeface="Montserrat"/>
              </a:rPr>
              <a:t>Open Power PI, select the Home tab, then select Get data. We will select “excel workbook”. Then, select the excel file to connect to the data. A new tab appears and select the sheet to analyze. Next, select Transforms Data.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31005" y="5664766"/>
            <a:ext cx="286404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60">
                <a:solidFill>
                  <a:srgbClr val="263F6B"/>
                </a:solidFill>
                <a:latin typeface="Montserrat Bold"/>
              </a:rPr>
              <a:t>Clean 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21556" y="6702991"/>
            <a:ext cx="1009010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3000" spc="60">
                <a:solidFill>
                  <a:srgbClr val="263F6B"/>
                </a:solidFill>
                <a:latin typeface="Montserrat"/>
              </a:rPr>
              <a:t>Remove empty data lines.</a:t>
            </a:r>
          </a:p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3000" spc="60">
                <a:solidFill>
                  <a:srgbClr val="263F6B"/>
                </a:solidFill>
                <a:latin typeface="Montserrat"/>
              </a:rPr>
              <a:t>Check the data type of each attribute in each table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31243" y="698454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39925" y="9116070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5" id="5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6" id="6"/>
          <p:cNvSpPr/>
          <p:nvPr/>
        </p:nvSpPr>
        <p:spPr>
          <a:xfrm>
            <a:off x="5730228" y="1384438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639607" y="523491"/>
            <a:ext cx="10673482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4999" spc="-294">
                <a:solidFill>
                  <a:srgbClr val="263F6B"/>
                </a:solidFill>
                <a:latin typeface="Montserrat Ultra-Bold Italics"/>
              </a:rPr>
              <a:t>3. DASHBOARD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6891" y="1967177"/>
            <a:ext cx="9826675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263F6B"/>
                </a:solidFill>
                <a:latin typeface="Montserrat Bold"/>
              </a:rPr>
              <a:t>To create a new measure called 'last transaction date'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35968" y="2345002"/>
            <a:ext cx="13771521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  <a:spcBef>
                <a:spcPct val="0"/>
              </a:spcBef>
            </a:pPr>
            <a:r>
              <a:rPr lang="en-US" sz="2499" spc="49">
                <a:solidFill>
                  <a:srgbClr val="263F6B"/>
                </a:solidFill>
                <a:latin typeface="Montserrat"/>
              </a:rPr>
              <a:t>Last_transcation_date = MAXX(FILTER('N16','N16'[CustomerName]='N16'[CustomerName]),'N16'[OrderDate])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2340" y="3522927"/>
            <a:ext cx="7446318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263F6B"/>
                </a:solidFill>
                <a:latin typeface="Montserrat Bold"/>
              </a:rPr>
              <a:t>To create a new measure called 'R value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35968" y="4100777"/>
            <a:ext cx="9673977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 spc="49">
                <a:solidFill>
                  <a:srgbClr val="263F6B"/>
                </a:solidFill>
                <a:latin typeface="Montserrat"/>
              </a:rPr>
              <a:t>R_value = DATEDIFF([Last_transcation_date],TODAY(),DAY)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2340" y="4935537"/>
            <a:ext cx="7505254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263F6B"/>
                </a:solidFill>
                <a:latin typeface="Montserrat Bold"/>
              </a:rPr>
              <a:t>To create a new measure called 'F value’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35968" y="5513388"/>
            <a:ext cx="730880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 spc="49">
                <a:solidFill>
                  <a:srgbClr val="263F6B"/>
                </a:solidFill>
                <a:latin typeface="Montserrat"/>
              </a:rPr>
              <a:t>F_value = DISTINCTCOUNT('N16'[OrderDate])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2340" y="6281738"/>
            <a:ext cx="7605564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263F6B"/>
                </a:solidFill>
                <a:latin typeface="Montserrat Bold"/>
              </a:rPr>
              <a:t>To create a new measure called 'M value’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35968" y="6859588"/>
            <a:ext cx="5287268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 spc="49">
                <a:solidFill>
                  <a:srgbClr val="263F6B"/>
                </a:solidFill>
                <a:latin typeface="Montserrat"/>
              </a:rPr>
              <a:t>M_ value = Sum('N16'[OrderQty])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2340" y="7694613"/>
            <a:ext cx="7297341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263F6B"/>
                </a:solidFill>
                <a:latin typeface="Montserrat Bold"/>
              </a:rPr>
              <a:t>To create a new table called 'RFM table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272463"/>
            <a:ext cx="15108940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 spc="49">
                <a:solidFill>
                  <a:srgbClr val="263F6B"/>
                </a:solidFill>
                <a:latin typeface="Montserrat"/>
              </a:rPr>
              <a:t>RFM Table = SUMMARIZE('N16','N16'[CustomerName],"Recency value",[Recency value],"Frequency value",[Frequency value],"Monetary value",[Monetary value])</a:t>
            </a:r>
          </a:p>
          <a:p>
            <a:pPr algn="ctr">
              <a:lnSpc>
                <a:spcPts val="32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31243" y="698454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39925" y="9116070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5" id="5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6" id="6"/>
          <p:cNvSpPr/>
          <p:nvPr/>
        </p:nvSpPr>
        <p:spPr>
          <a:xfrm>
            <a:off x="5730228" y="1384438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842634" y="2175140"/>
            <a:ext cx="9965067" cy="7585653"/>
          </a:xfrm>
          <a:custGeom>
            <a:avLst/>
            <a:gdLst/>
            <a:ahLst/>
            <a:cxnLst/>
            <a:rect r="r" b="b" t="t" l="l"/>
            <a:pathLst>
              <a:path h="7585653" w="9965067">
                <a:moveTo>
                  <a:pt x="0" y="0"/>
                </a:moveTo>
                <a:lnTo>
                  <a:pt x="9965066" y="0"/>
                </a:lnTo>
                <a:lnTo>
                  <a:pt x="9965066" y="7585652"/>
                </a:lnTo>
                <a:lnTo>
                  <a:pt x="0" y="7585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39607" y="523491"/>
            <a:ext cx="10673482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4999" spc="-294">
                <a:solidFill>
                  <a:srgbClr val="263F6B"/>
                </a:solidFill>
                <a:latin typeface="Montserrat Ultra-Bold Italics"/>
              </a:rPr>
              <a:t>3. DASHBOARD DESIGN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584463"/>
            <a:ext cx="9051131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 spc="50">
                <a:solidFill>
                  <a:srgbClr val="263F6B"/>
                </a:solidFill>
                <a:latin typeface="Montserrat"/>
              </a:rPr>
              <a:t>After creating the RFM table, it looks like the following: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31243" y="698454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39925" y="9116070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5" id="5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6" id="6"/>
          <p:cNvSpPr/>
          <p:nvPr/>
        </p:nvSpPr>
        <p:spPr>
          <a:xfrm>
            <a:off x="5730228" y="1384438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639607" y="523491"/>
            <a:ext cx="10673482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4999" spc="-294">
                <a:solidFill>
                  <a:srgbClr val="263F6B"/>
                </a:solidFill>
                <a:latin typeface="Montserrat Ultra-Bold Italics"/>
              </a:rPr>
              <a:t>3. DASHBOARD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0883" y="1563628"/>
            <a:ext cx="15216336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 spc="49">
                <a:solidFill>
                  <a:srgbClr val="263F6B"/>
                </a:solidFill>
                <a:latin typeface="Montserrat"/>
              </a:rPr>
              <a:t>Next, we create new columns R_score, F_score, M_score. We group the data into percentiles.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34154" y="2122428"/>
            <a:ext cx="13284389" cy="817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263F6B"/>
                </a:solidFill>
                <a:latin typeface="Montserrat Bold"/>
              </a:rPr>
              <a:t>To create a new column called 'R Score’ </a:t>
            </a:r>
          </a:p>
          <a:p>
            <a:pPr algn="just">
              <a:lnSpc>
                <a:spcPts val="3249"/>
              </a:lnSpc>
              <a:spcBef>
                <a:spcPct val="0"/>
              </a:spcBef>
            </a:pPr>
            <a:r>
              <a:rPr lang="en-US" sz="2499" spc="49">
                <a:solidFill>
                  <a:srgbClr val="263F6B"/>
                </a:solidFill>
                <a:latin typeface="Montserrat"/>
              </a:rPr>
              <a:t>   R</a:t>
            </a:r>
            <a:r>
              <a:rPr lang="en-US" sz="2499" spc="49">
                <a:solidFill>
                  <a:srgbClr val="263F6B"/>
                </a:solidFill>
                <a:latin typeface="Montserrat"/>
              </a:rPr>
              <a:t>-score = SWITCH( TRUE(),</a:t>
            </a:r>
          </a:p>
          <a:p>
            <a:pPr algn="just">
              <a:lnSpc>
                <a:spcPts val="3249"/>
              </a:lnSpc>
              <a:spcBef>
                <a:spcPct val="0"/>
              </a:spcBef>
            </a:pPr>
            <a:r>
              <a:rPr lang="en-US" sz="2499" spc="49">
                <a:solidFill>
                  <a:srgbClr val="263F6B"/>
                </a:solidFill>
                <a:latin typeface="Montserrat"/>
              </a:rPr>
              <a:t>   [Monetary value]&lt;= PERCENTILE.INC('RFM Table'[Monetary value],0.20),"1",</a:t>
            </a:r>
          </a:p>
          <a:p>
            <a:pPr algn="just">
              <a:lnSpc>
                <a:spcPts val="3249"/>
              </a:lnSpc>
              <a:spcBef>
                <a:spcPct val="0"/>
              </a:spcBef>
            </a:pPr>
            <a:r>
              <a:rPr lang="en-US" sz="2499" spc="49">
                <a:solidFill>
                  <a:srgbClr val="263F6B"/>
                </a:solidFill>
                <a:latin typeface="Montserrat"/>
              </a:rPr>
              <a:t>   [Monetary value]&lt;= PERCENTILE.INC('RFM Table'[Monetary value],0.40),"2",</a:t>
            </a:r>
          </a:p>
          <a:p>
            <a:pPr algn="just">
              <a:lnSpc>
                <a:spcPts val="3249"/>
              </a:lnSpc>
              <a:spcBef>
                <a:spcPct val="0"/>
              </a:spcBef>
            </a:pPr>
            <a:r>
              <a:rPr lang="en-US" sz="2499" spc="49">
                <a:solidFill>
                  <a:srgbClr val="263F6B"/>
                </a:solidFill>
                <a:latin typeface="Montserrat"/>
              </a:rPr>
              <a:t>   [Monetary value]&lt;= PERCENTILE.INC('RFM Table'[Monetary value],0.60),"3",</a:t>
            </a:r>
          </a:p>
          <a:p>
            <a:pPr algn="just">
              <a:lnSpc>
                <a:spcPts val="3249"/>
              </a:lnSpc>
              <a:spcBef>
                <a:spcPct val="0"/>
              </a:spcBef>
            </a:pPr>
            <a:r>
              <a:rPr lang="en-US" sz="2499" spc="49">
                <a:solidFill>
                  <a:srgbClr val="263F6B"/>
                </a:solidFill>
                <a:latin typeface="Montserrat"/>
              </a:rPr>
              <a:t>   [Monetary value]&lt;= PERCENTILE.INC('RFM Table'[Monetary value],0.80),"4", "5")</a:t>
            </a:r>
          </a:p>
          <a:p>
            <a:pPr algn="just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263F6B"/>
                </a:solidFill>
                <a:latin typeface="Montserrat Bold"/>
              </a:rPr>
              <a:t>To create a new column called 'F-Score’</a:t>
            </a:r>
          </a:p>
          <a:p>
            <a:pPr algn="just">
              <a:lnSpc>
                <a:spcPts val="3249"/>
              </a:lnSpc>
              <a:spcBef>
                <a:spcPct val="0"/>
              </a:spcBef>
            </a:pPr>
            <a:r>
              <a:rPr lang="en-US" sz="2499" spc="49">
                <a:solidFill>
                  <a:srgbClr val="263F6B"/>
                </a:solidFill>
                <a:latin typeface="Montserrat"/>
              </a:rPr>
              <a:t>   </a:t>
            </a:r>
            <a:r>
              <a:rPr lang="en-US" sz="2499" spc="49">
                <a:solidFill>
                  <a:srgbClr val="263F6B"/>
                </a:solidFill>
                <a:latin typeface="Montserrat"/>
              </a:rPr>
              <a:t>F-score = SWITCH( TRUE(),</a:t>
            </a:r>
          </a:p>
          <a:p>
            <a:pPr algn="just">
              <a:lnSpc>
                <a:spcPts val="3249"/>
              </a:lnSpc>
              <a:spcBef>
                <a:spcPct val="0"/>
              </a:spcBef>
            </a:pPr>
            <a:r>
              <a:rPr lang="en-US" sz="2499" spc="49">
                <a:solidFill>
                  <a:srgbClr val="263F6B"/>
                </a:solidFill>
                <a:latin typeface="Montserrat"/>
              </a:rPr>
              <a:t>   [Frequency value]&lt;= PERCENTILE.INC('RFM Table'[Frequency value],0.20),"1",</a:t>
            </a:r>
          </a:p>
          <a:p>
            <a:pPr algn="just">
              <a:lnSpc>
                <a:spcPts val="3249"/>
              </a:lnSpc>
              <a:spcBef>
                <a:spcPct val="0"/>
              </a:spcBef>
            </a:pPr>
            <a:r>
              <a:rPr lang="en-US" sz="2499" spc="49">
                <a:solidFill>
                  <a:srgbClr val="263F6B"/>
                </a:solidFill>
                <a:latin typeface="Montserrat"/>
              </a:rPr>
              <a:t>   [Frequency value]&lt;= PERCENTILE.INC('RFM Table'[Frequency value],0.40),"2",</a:t>
            </a:r>
          </a:p>
          <a:p>
            <a:pPr algn="just">
              <a:lnSpc>
                <a:spcPts val="3249"/>
              </a:lnSpc>
              <a:spcBef>
                <a:spcPct val="0"/>
              </a:spcBef>
            </a:pPr>
            <a:r>
              <a:rPr lang="en-US" sz="2499" spc="49">
                <a:solidFill>
                  <a:srgbClr val="263F6B"/>
                </a:solidFill>
                <a:latin typeface="Montserrat"/>
              </a:rPr>
              <a:t>   [Frequency value]&lt;= PERCENTILE.INC('RFM Table'[Frequency value],0.60),"3",</a:t>
            </a:r>
          </a:p>
          <a:p>
            <a:pPr algn="just">
              <a:lnSpc>
                <a:spcPts val="3249"/>
              </a:lnSpc>
              <a:spcBef>
                <a:spcPct val="0"/>
              </a:spcBef>
            </a:pPr>
            <a:r>
              <a:rPr lang="en-US" sz="2499" spc="49">
                <a:solidFill>
                  <a:srgbClr val="263F6B"/>
                </a:solidFill>
                <a:latin typeface="Montserrat"/>
              </a:rPr>
              <a:t>   [Frequency value]&lt;= PERCENTILE.INC('RFM Table'[Frequency value],0.80),"4",</a:t>
            </a:r>
          </a:p>
          <a:p>
            <a:pPr algn="just">
              <a:lnSpc>
                <a:spcPts val="3249"/>
              </a:lnSpc>
              <a:spcBef>
                <a:spcPct val="0"/>
              </a:spcBef>
            </a:pPr>
            <a:r>
              <a:rPr lang="en-US" sz="2499" spc="49">
                <a:solidFill>
                  <a:srgbClr val="263F6B"/>
                </a:solidFill>
                <a:latin typeface="Montserrat"/>
              </a:rPr>
              <a:t>"5")</a:t>
            </a:r>
          </a:p>
          <a:p>
            <a:pPr algn="just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263F6B"/>
                </a:solidFill>
                <a:latin typeface="Montserrat Bold"/>
              </a:rPr>
              <a:t>To create a new column called 'M-Score’ </a:t>
            </a:r>
          </a:p>
          <a:p>
            <a:pPr algn="just">
              <a:lnSpc>
                <a:spcPts val="3249"/>
              </a:lnSpc>
              <a:spcBef>
                <a:spcPct val="0"/>
              </a:spcBef>
            </a:pPr>
            <a:r>
              <a:rPr lang="en-US" sz="2499" spc="49">
                <a:solidFill>
                  <a:srgbClr val="263F6B"/>
                </a:solidFill>
                <a:latin typeface="Montserrat"/>
              </a:rPr>
              <a:t>M-score = SWITCH TRUE(),</a:t>
            </a:r>
          </a:p>
          <a:p>
            <a:pPr algn="just">
              <a:lnSpc>
                <a:spcPts val="3249"/>
              </a:lnSpc>
              <a:spcBef>
                <a:spcPct val="0"/>
              </a:spcBef>
            </a:pPr>
            <a:r>
              <a:rPr lang="en-US" sz="2499" spc="49">
                <a:solidFill>
                  <a:srgbClr val="263F6B"/>
                </a:solidFill>
                <a:latin typeface="Montserrat"/>
              </a:rPr>
              <a:t>   [Monetary value]&lt;= PERCENTILE.INC('RFM Table'[Monetary value],0.20),"1",</a:t>
            </a:r>
          </a:p>
          <a:p>
            <a:pPr algn="just">
              <a:lnSpc>
                <a:spcPts val="3249"/>
              </a:lnSpc>
              <a:spcBef>
                <a:spcPct val="0"/>
              </a:spcBef>
            </a:pPr>
            <a:r>
              <a:rPr lang="en-US" sz="2499" spc="49">
                <a:solidFill>
                  <a:srgbClr val="263F6B"/>
                </a:solidFill>
                <a:latin typeface="Montserrat"/>
              </a:rPr>
              <a:t>   [Monetary value]&lt;= PERCENTILE.INC('RFM Table'[Monetary value],0.40),"2",</a:t>
            </a:r>
          </a:p>
          <a:p>
            <a:pPr algn="just">
              <a:lnSpc>
                <a:spcPts val="3249"/>
              </a:lnSpc>
              <a:spcBef>
                <a:spcPct val="0"/>
              </a:spcBef>
            </a:pPr>
            <a:r>
              <a:rPr lang="en-US" sz="2499" spc="49">
                <a:solidFill>
                  <a:srgbClr val="263F6B"/>
                </a:solidFill>
                <a:latin typeface="Montserrat"/>
              </a:rPr>
              <a:t>   [Monetary value]&lt;= PERCENTILE.INC('RFM Table'[Monetary value],0.60),"3",</a:t>
            </a:r>
          </a:p>
          <a:p>
            <a:pPr algn="just">
              <a:lnSpc>
                <a:spcPts val="3249"/>
              </a:lnSpc>
              <a:spcBef>
                <a:spcPct val="0"/>
              </a:spcBef>
            </a:pPr>
            <a:r>
              <a:rPr lang="en-US" sz="2499" spc="49">
                <a:solidFill>
                  <a:srgbClr val="263F6B"/>
                </a:solidFill>
                <a:latin typeface="Montserrat"/>
              </a:rPr>
              <a:t>   [Monetary value]&lt;= PERCENTILE.INC('RFM Table'[Monetary value],0.80),"4",</a:t>
            </a:r>
          </a:p>
          <a:p>
            <a:pPr algn="just">
              <a:lnSpc>
                <a:spcPts val="3249"/>
              </a:lnSpc>
              <a:spcBef>
                <a:spcPct val="0"/>
              </a:spcBef>
            </a:pPr>
            <a:r>
              <a:rPr lang="en-US" sz="2499" spc="49">
                <a:solidFill>
                  <a:srgbClr val="263F6B"/>
                </a:solidFill>
                <a:latin typeface="Montserrat"/>
              </a:rPr>
              <a:t>"5")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31243" y="698454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39925" y="9116070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5" id="5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6" id="6"/>
          <p:cNvSpPr/>
          <p:nvPr/>
        </p:nvSpPr>
        <p:spPr>
          <a:xfrm>
            <a:off x="5730228" y="1384438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375536" y="4141851"/>
            <a:ext cx="9201624" cy="6065561"/>
          </a:xfrm>
          <a:custGeom>
            <a:avLst/>
            <a:gdLst/>
            <a:ahLst/>
            <a:cxnLst/>
            <a:rect r="r" b="b" t="t" l="l"/>
            <a:pathLst>
              <a:path h="6065561" w="9201624">
                <a:moveTo>
                  <a:pt x="0" y="0"/>
                </a:moveTo>
                <a:lnTo>
                  <a:pt x="9201624" y="0"/>
                </a:lnTo>
                <a:lnTo>
                  <a:pt x="9201624" y="6065561"/>
                </a:lnTo>
                <a:lnTo>
                  <a:pt x="0" y="60655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639607" y="523491"/>
            <a:ext cx="10673482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4999" spc="-294">
                <a:solidFill>
                  <a:srgbClr val="263F6B"/>
                </a:solidFill>
                <a:latin typeface="Montserrat Ultra-Bold Italics"/>
              </a:rPr>
              <a:t>3. DASHBOARD DESIGN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3590" y="1589352"/>
            <a:ext cx="6829127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263F6B"/>
                </a:solidFill>
                <a:latin typeface="Montserrat Bold"/>
              </a:rPr>
              <a:t>To create a new column called 'RFM’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8649" y="2167202"/>
            <a:ext cx="15755399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  <a:spcBef>
                <a:spcPct val="0"/>
              </a:spcBef>
            </a:pPr>
            <a:r>
              <a:rPr lang="en-US" sz="2499" spc="49">
                <a:solidFill>
                  <a:srgbClr val="263F6B"/>
                </a:solidFill>
                <a:latin typeface="Montserrat"/>
              </a:rPr>
              <a:t>RFM-score = CONCATENATE(CONCATENATE('RFM Table'[R-score],'RFM Table'[F-score]),'RFM Table'[M-score])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3590" y="3535426"/>
            <a:ext cx="9642872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3249"/>
              </a:lnSpc>
              <a:buFont typeface="Arial"/>
              <a:buChar char="•"/>
            </a:pPr>
            <a:r>
              <a:rPr lang="en-US" sz="2499" spc="49">
                <a:solidFill>
                  <a:srgbClr val="263F6B"/>
                </a:solidFill>
                <a:latin typeface="Montserrat Bold"/>
              </a:rPr>
              <a:t>Merge the RFM_table with the Segment_score_table: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31243" y="698454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5" id="5"/>
          <p:cNvSpPr/>
          <p:nvPr/>
        </p:nvSpPr>
        <p:spPr>
          <a:xfrm>
            <a:off x="5730228" y="1384438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120181" y="2643452"/>
            <a:ext cx="13907673" cy="7521497"/>
          </a:xfrm>
          <a:custGeom>
            <a:avLst/>
            <a:gdLst/>
            <a:ahLst/>
            <a:cxnLst/>
            <a:rect r="r" b="b" t="t" l="l"/>
            <a:pathLst>
              <a:path h="7521497" w="13907673">
                <a:moveTo>
                  <a:pt x="0" y="0"/>
                </a:moveTo>
                <a:lnTo>
                  <a:pt x="13907674" y="0"/>
                </a:lnTo>
                <a:lnTo>
                  <a:pt x="13907674" y="7521497"/>
                </a:lnTo>
                <a:lnTo>
                  <a:pt x="0" y="75214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39607" y="523491"/>
            <a:ext cx="10673482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4999" spc="-294">
                <a:solidFill>
                  <a:srgbClr val="263F6B"/>
                </a:solidFill>
                <a:latin typeface="Montserrat Ultra-Bold Italics"/>
              </a:rPr>
              <a:t>3. DASHBOARD DESIGN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85912" y="1584463"/>
            <a:ext cx="5569148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 spc="49">
                <a:solidFill>
                  <a:srgbClr val="263F6B"/>
                </a:solidFill>
                <a:latin typeface="Montserrat"/>
              </a:rPr>
              <a:t>Proceed to design the Dashboard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47511" y="1957652"/>
            <a:ext cx="425767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spc="60">
                <a:solidFill>
                  <a:srgbClr val="263F6B"/>
                </a:solidFill>
                <a:latin typeface="Montserrat Bold"/>
              </a:rPr>
              <a:t>Dashboard overview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917781" y="6634117"/>
            <a:ext cx="4113110" cy="2903329"/>
            <a:chOff x="0" y="0"/>
            <a:chExt cx="1500474" cy="10591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030890" y="3267315"/>
            <a:ext cx="4113110" cy="2903329"/>
            <a:chOff x="0" y="0"/>
            <a:chExt cx="1500474" cy="10591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257110" y="3267315"/>
            <a:ext cx="4113110" cy="2903329"/>
            <a:chOff x="0" y="0"/>
            <a:chExt cx="1500474" cy="105914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144000" y="6634117"/>
            <a:ext cx="4113110" cy="2903329"/>
            <a:chOff x="0" y="0"/>
            <a:chExt cx="1500474" cy="10591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00474" cy="1059143"/>
            </a:xfrm>
            <a:custGeom>
              <a:avLst/>
              <a:gdLst/>
              <a:ahLst/>
              <a:cxnLst/>
              <a:rect r="r" b="b" t="t" l="l"/>
              <a:pathLst>
                <a:path h="1059143" w="1500474">
                  <a:moveTo>
                    <a:pt x="1376013" y="1059142"/>
                  </a:moveTo>
                  <a:lnTo>
                    <a:pt x="124460" y="1059142"/>
                  </a:lnTo>
                  <a:cubicBezTo>
                    <a:pt x="55880" y="1059142"/>
                    <a:pt x="0" y="1003262"/>
                    <a:pt x="0" y="93468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934682"/>
                  </a:lnTo>
                  <a:cubicBezTo>
                    <a:pt x="1500474" y="1003262"/>
                    <a:pt x="1444594" y="1059143"/>
                    <a:pt x="1376014" y="1059143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511901" y="4476450"/>
            <a:ext cx="2924869" cy="2924869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-427" t="0" r="-427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738120" y="4476450"/>
            <a:ext cx="2924869" cy="2924869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-427" t="0" r="-427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5625010" y="823898"/>
            <a:ext cx="2924869" cy="2924869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-427" t="0" r="-427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3851230" y="1028700"/>
            <a:ext cx="2924869" cy="2924869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-427" t="0" r="-427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028700" y="745763"/>
            <a:ext cx="4321031" cy="2235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61"/>
              </a:lnSpc>
            </a:pPr>
            <a:r>
              <a:rPr lang="en-US" sz="5879" spc="-346">
                <a:solidFill>
                  <a:srgbClr val="263F6B"/>
                </a:solidFill>
                <a:latin typeface="Montserrat Ultra-Bold Italics"/>
              </a:rPr>
              <a:t>OUR TEAM MEMBERS</a:t>
            </a:r>
          </a:p>
          <a:p>
            <a:pPr>
              <a:lnSpc>
                <a:spcPts val="5761"/>
              </a:lnSpc>
            </a:pPr>
          </a:p>
        </p:txBody>
      </p:sp>
      <p:sp>
        <p:nvSpPr>
          <p:cNvPr name="AutoShape 24" id="24"/>
          <p:cNvSpPr/>
          <p:nvPr/>
        </p:nvSpPr>
        <p:spPr>
          <a:xfrm rot="-2655355">
            <a:off x="3440754" y="3542727"/>
            <a:ext cx="1833692" cy="0"/>
          </a:xfrm>
          <a:prstGeom prst="line">
            <a:avLst/>
          </a:prstGeom>
          <a:ln cap="rnd" w="47625">
            <a:solidFill>
              <a:srgbClr val="263F6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5" id="25"/>
          <p:cNvSpPr/>
          <p:nvPr/>
        </p:nvSpPr>
        <p:spPr>
          <a:xfrm rot="-2655355">
            <a:off x="11666973" y="3542727"/>
            <a:ext cx="1833692" cy="0"/>
          </a:xfrm>
          <a:prstGeom prst="line">
            <a:avLst/>
          </a:prstGeom>
          <a:ln cap="rnd" w="47625">
            <a:solidFill>
              <a:srgbClr val="263F6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6" id="26"/>
          <p:cNvSpPr/>
          <p:nvPr/>
        </p:nvSpPr>
        <p:spPr>
          <a:xfrm rot="-8100000">
            <a:off x="7126015" y="7275450"/>
            <a:ext cx="1833692" cy="0"/>
          </a:xfrm>
          <a:prstGeom prst="line">
            <a:avLst/>
          </a:prstGeom>
          <a:ln cap="rnd" w="47625">
            <a:solidFill>
              <a:srgbClr val="263F6B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7" id="27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28" id="28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TextBox 29" id="29"/>
          <p:cNvSpPr txBox="true"/>
          <p:nvPr/>
        </p:nvSpPr>
        <p:spPr>
          <a:xfrm rot="0">
            <a:off x="1353774" y="8042275"/>
            <a:ext cx="3241123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</a:rPr>
              <a:t>20000445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466884" y="4675473"/>
            <a:ext cx="3241123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</a:rPr>
              <a:t>20002435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693103" y="4675473"/>
            <a:ext cx="3241123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</a:rPr>
              <a:t>21004365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579993" y="8042275"/>
            <a:ext cx="3241123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"/>
              </a:rPr>
              <a:t>20002325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17781" y="7382269"/>
            <a:ext cx="411311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Pham Duy Vu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030890" y="4015467"/>
            <a:ext cx="411311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Huynh Thi Thuy Linh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257110" y="4015467"/>
            <a:ext cx="411311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Nguyen Ba Dien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144000" y="7382269"/>
            <a:ext cx="4113110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Nguyen Thi My Lien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83237" y="4465219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76242" y="895680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94137" y="698454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5" y="0"/>
                </a:lnTo>
                <a:lnTo>
                  <a:pt x="2556815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9461" y="9578419"/>
            <a:ext cx="2556816" cy="2575547"/>
          </a:xfrm>
          <a:custGeom>
            <a:avLst/>
            <a:gdLst/>
            <a:ahLst/>
            <a:cxnLst/>
            <a:rect r="r" b="b" t="t" l="l"/>
            <a:pathLst>
              <a:path h="2575547" w="2556816">
                <a:moveTo>
                  <a:pt x="0" y="0"/>
                </a:moveTo>
                <a:lnTo>
                  <a:pt x="2556816" y="0"/>
                </a:lnTo>
                <a:lnTo>
                  <a:pt x="2556816" y="2575547"/>
                </a:lnTo>
                <a:lnTo>
                  <a:pt x="0" y="257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1028700" y="8302951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8" id="8"/>
          <p:cNvSpPr/>
          <p:nvPr/>
        </p:nvSpPr>
        <p:spPr>
          <a:xfrm rot="0">
            <a:off x="1028700" y="1814529"/>
            <a:ext cx="16230600" cy="16951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5789138" y="3398244"/>
            <a:ext cx="7727311" cy="3919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898"/>
              </a:lnSpc>
            </a:pPr>
            <a:r>
              <a:rPr lang="en-US" sz="16194" spc="-955">
                <a:solidFill>
                  <a:srgbClr val="FFFFFF"/>
                </a:solidFill>
                <a:latin typeface="Montserrat Ultra-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true" flipV="false" rot="0">
            <a:off x="6305562" y="-995510"/>
            <a:ext cx="12278020" cy="12278020"/>
          </a:xfrm>
          <a:custGeom>
            <a:avLst/>
            <a:gdLst/>
            <a:ahLst/>
            <a:cxnLst/>
            <a:rect r="r" b="b" t="t" l="l"/>
            <a:pathLst>
              <a:path h="12278020" w="12278020">
                <a:moveTo>
                  <a:pt x="12278019" y="0"/>
                </a:moveTo>
                <a:lnTo>
                  <a:pt x="0" y="0"/>
                </a:lnTo>
                <a:lnTo>
                  <a:pt x="0" y="12278020"/>
                </a:lnTo>
                <a:lnTo>
                  <a:pt x="12278019" y="12278020"/>
                </a:lnTo>
                <a:lnTo>
                  <a:pt x="12278019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028700" y="3703457"/>
            <a:ext cx="16230600" cy="5554843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9639230" y="-203728"/>
            <a:ext cx="8944351" cy="10694456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28801" t="0" r="-50549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476242" y="8956802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7514" y="3932421"/>
            <a:ext cx="1474297" cy="1453821"/>
          </a:xfrm>
          <a:custGeom>
            <a:avLst/>
            <a:gdLst/>
            <a:ahLst/>
            <a:cxnLst/>
            <a:rect r="r" b="b" t="t" l="l"/>
            <a:pathLst>
              <a:path h="1453821" w="1474297">
                <a:moveTo>
                  <a:pt x="0" y="0"/>
                </a:moveTo>
                <a:lnTo>
                  <a:pt x="1474297" y="0"/>
                </a:lnTo>
                <a:lnTo>
                  <a:pt x="1474297" y="1453820"/>
                </a:lnTo>
                <a:lnTo>
                  <a:pt x="0" y="14538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2897" y="5586713"/>
            <a:ext cx="1458914" cy="1438651"/>
          </a:xfrm>
          <a:custGeom>
            <a:avLst/>
            <a:gdLst/>
            <a:ahLst/>
            <a:cxnLst/>
            <a:rect r="r" b="b" t="t" l="l"/>
            <a:pathLst>
              <a:path h="1438651" w="1458914">
                <a:moveTo>
                  <a:pt x="0" y="0"/>
                </a:moveTo>
                <a:lnTo>
                  <a:pt x="1458914" y="0"/>
                </a:lnTo>
                <a:lnTo>
                  <a:pt x="1458914" y="1438651"/>
                </a:lnTo>
                <a:lnTo>
                  <a:pt x="0" y="14386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2897" y="7225389"/>
            <a:ext cx="1472986" cy="1442299"/>
          </a:xfrm>
          <a:custGeom>
            <a:avLst/>
            <a:gdLst/>
            <a:ahLst/>
            <a:cxnLst/>
            <a:rect r="r" b="b" t="t" l="l"/>
            <a:pathLst>
              <a:path h="1442299" w="1472986">
                <a:moveTo>
                  <a:pt x="0" y="0"/>
                </a:moveTo>
                <a:lnTo>
                  <a:pt x="1472986" y="0"/>
                </a:lnTo>
                <a:lnTo>
                  <a:pt x="1472986" y="1442299"/>
                </a:lnTo>
                <a:lnTo>
                  <a:pt x="0" y="14422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200150"/>
            <a:ext cx="5935366" cy="209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Ultra-Bold Italics"/>
              </a:rPr>
              <a:t>TABLE OF CONTENTS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581182" y="4187244"/>
            <a:ext cx="3245197" cy="80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spc="100">
                <a:solidFill>
                  <a:srgbClr val="FFFFFF"/>
                </a:solidFill>
                <a:latin typeface="Montserrat"/>
              </a:rPr>
              <a:t>Introduce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81182" y="5880589"/>
            <a:ext cx="2702421" cy="80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spc="100">
                <a:solidFill>
                  <a:srgbClr val="FFFFFF"/>
                </a:solidFill>
                <a:latin typeface="Montserrat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81182" y="7521089"/>
            <a:ext cx="6058049" cy="803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spc="100">
                <a:solidFill>
                  <a:srgbClr val="FFFFFF"/>
                </a:solidFill>
                <a:latin typeface="Montserrat"/>
              </a:rPr>
              <a:t>Dashboard design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655422" y="1654922"/>
            <a:ext cx="6977156" cy="6977156"/>
          </a:xfrm>
          <a:custGeom>
            <a:avLst/>
            <a:gdLst/>
            <a:ahLst/>
            <a:cxnLst/>
            <a:rect r="r" b="b" t="t" l="l"/>
            <a:pathLst>
              <a:path h="6977156" w="6977156">
                <a:moveTo>
                  <a:pt x="0" y="0"/>
                </a:moveTo>
                <a:lnTo>
                  <a:pt x="6977156" y="0"/>
                </a:lnTo>
                <a:lnTo>
                  <a:pt x="6977156" y="6977156"/>
                </a:lnTo>
                <a:lnTo>
                  <a:pt x="0" y="6977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76317" y="3316661"/>
            <a:ext cx="5935366" cy="107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FFFFFF"/>
                </a:solidFill>
                <a:latin typeface="Montserrat Ultra-Bold Italics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85978" y="4927296"/>
            <a:ext cx="5192464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  <a:spcBef>
                <a:spcPct val="0"/>
              </a:spcBef>
            </a:pPr>
            <a:r>
              <a:rPr lang="en-US" sz="8000" spc="160">
                <a:solidFill>
                  <a:srgbClr val="FFFFFF"/>
                </a:solidFill>
                <a:latin typeface="Montserrat"/>
              </a:rPr>
              <a:t>Introduce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2700000">
            <a:off x="-2646503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4" id="4"/>
          <p:cNvSpPr/>
          <p:nvPr/>
        </p:nvSpPr>
        <p:spPr>
          <a:xfrm rot="2700000">
            <a:off x="15641497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1028700" y="5317593"/>
            <a:ext cx="4626722" cy="2429803"/>
            <a:chOff x="0" y="0"/>
            <a:chExt cx="1687841" cy="8863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87841" cy="886399"/>
            </a:xfrm>
            <a:custGeom>
              <a:avLst/>
              <a:gdLst/>
              <a:ahLst/>
              <a:cxnLst/>
              <a:rect r="r" b="b" t="t" l="l"/>
              <a:pathLst>
                <a:path h="886399" w="1687841">
                  <a:moveTo>
                    <a:pt x="1563381" y="886399"/>
                  </a:moveTo>
                  <a:lnTo>
                    <a:pt x="124460" y="886399"/>
                  </a:lnTo>
                  <a:cubicBezTo>
                    <a:pt x="55880" y="886399"/>
                    <a:pt x="0" y="830519"/>
                    <a:pt x="0" y="7619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761939"/>
                  </a:lnTo>
                  <a:cubicBezTo>
                    <a:pt x="1687841" y="830519"/>
                    <a:pt x="1631961" y="886399"/>
                    <a:pt x="1563381" y="886399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-2512615" y="1681677"/>
            <a:ext cx="8253464" cy="1309890"/>
            <a:chOff x="0" y="0"/>
            <a:chExt cx="4161103" cy="660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547151" y="1681677"/>
            <a:ext cx="8253464" cy="1309890"/>
            <a:chOff x="0" y="0"/>
            <a:chExt cx="4161103" cy="660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61103" cy="660400"/>
            </a:xfrm>
            <a:custGeom>
              <a:avLst/>
              <a:gdLst/>
              <a:ahLst/>
              <a:cxnLst/>
              <a:rect r="r" b="b" t="t" l="l"/>
              <a:pathLst>
                <a:path h="660400" w="4161103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949677" y="5317593"/>
            <a:ext cx="4626722" cy="2429803"/>
            <a:chOff x="0" y="0"/>
            <a:chExt cx="1687841" cy="8863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87841" cy="886399"/>
            </a:xfrm>
            <a:custGeom>
              <a:avLst/>
              <a:gdLst/>
              <a:ahLst/>
              <a:cxnLst/>
              <a:rect r="r" b="b" t="t" l="l"/>
              <a:pathLst>
                <a:path h="886399" w="1687841">
                  <a:moveTo>
                    <a:pt x="1563381" y="886399"/>
                  </a:moveTo>
                  <a:lnTo>
                    <a:pt x="124460" y="886399"/>
                  </a:lnTo>
                  <a:cubicBezTo>
                    <a:pt x="55880" y="886399"/>
                    <a:pt x="0" y="830519"/>
                    <a:pt x="0" y="7619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761939"/>
                  </a:lnTo>
                  <a:cubicBezTo>
                    <a:pt x="1687841" y="830519"/>
                    <a:pt x="1631961" y="886399"/>
                    <a:pt x="1563381" y="886399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785227" y="5224316"/>
            <a:ext cx="4626722" cy="2429803"/>
            <a:chOff x="0" y="0"/>
            <a:chExt cx="1687841" cy="88639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87841" cy="886399"/>
            </a:xfrm>
            <a:custGeom>
              <a:avLst/>
              <a:gdLst/>
              <a:ahLst/>
              <a:cxnLst/>
              <a:rect r="r" b="b" t="t" l="l"/>
              <a:pathLst>
                <a:path h="886399" w="1687841">
                  <a:moveTo>
                    <a:pt x="1563381" y="886399"/>
                  </a:moveTo>
                  <a:lnTo>
                    <a:pt x="124460" y="886399"/>
                  </a:lnTo>
                  <a:cubicBezTo>
                    <a:pt x="55880" y="886399"/>
                    <a:pt x="0" y="830519"/>
                    <a:pt x="0" y="76193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761939"/>
                  </a:lnTo>
                  <a:cubicBezTo>
                    <a:pt x="1687841" y="830519"/>
                    <a:pt x="1631961" y="886399"/>
                    <a:pt x="1563381" y="886399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708962" y="1373836"/>
            <a:ext cx="6838189" cy="3116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Ultra-Bold Italics"/>
              </a:rPr>
              <a:t>ADVENTUREWORKS</a:t>
            </a:r>
          </a:p>
          <a:p>
            <a:pPr algn="ctr">
              <a:lnSpc>
                <a:spcPts val="8071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340921" y="5469719"/>
            <a:ext cx="4399928" cy="2511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7"/>
              </a:lnSpc>
            </a:pPr>
            <a:r>
              <a:rPr lang="en-US" sz="2362" spc="47">
                <a:solidFill>
                  <a:srgbClr val="FFFFFF"/>
                </a:solidFill>
                <a:latin typeface="Montserrat"/>
              </a:rPr>
              <a:t>Set in a fictional company called AdventureWorks Cycles, a large-scale bicycle manufacturing and selling company.</a:t>
            </a:r>
          </a:p>
          <a:p>
            <a:pPr>
              <a:lnSpc>
                <a:spcPts val="3307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7150039" y="5430770"/>
            <a:ext cx="4224304" cy="216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Includes 5 modules: Sales, Human Resources, Human Resources, Purchasing, Production.</a:t>
            </a:r>
          </a:p>
          <a:p>
            <a:pPr>
              <a:lnSpc>
                <a:spcPts val="349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3142800" y="5279493"/>
            <a:ext cx="4217732" cy="260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Analyzing customer segments in Europe can help b</a:t>
            </a:r>
            <a:r>
              <a:rPr lang="en-US" sz="2499" spc="49">
                <a:solidFill>
                  <a:srgbClr val="FFFFFF"/>
                </a:solidFill>
                <a:latin typeface="Montserrat"/>
              </a:rPr>
              <a:t>usinesses optimize marketing and sales strategies.</a:t>
            </a:r>
          </a:p>
          <a:p>
            <a:pPr algn="ctr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63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5655422" y="1654922"/>
            <a:ext cx="6977156" cy="6977156"/>
          </a:xfrm>
          <a:custGeom>
            <a:avLst/>
            <a:gdLst/>
            <a:ahLst/>
            <a:cxnLst/>
            <a:rect r="r" b="b" t="t" l="l"/>
            <a:pathLst>
              <a:path h="6977156" w="6977156">
                <a:moveTo>
                  <a:pt x="0" y="0"/>
                </a:moveTo>
                <a:lnTo>
                  <a:pt x="6977156" y="0"/>
                </a:lnTo>
                <a:lnTo>
                  <a:pt x="6977156" y="6977156"/>
                </a:lnTo>
                <a:lnTo>
                  <a:pt x="0" y="6977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14527" y="3365570"/>
            <a:ext cx="5935366" cy="107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FFFFFF"/>
                </a:solidFill>
                <a:latin typeface="Montserrat Ultra-Bold Italics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20258" y="4927296"/>
            <a:ext cx="4323904" cy="12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  <a:spcBef>
                <a:spcPct val="0"/>
              </a:spcBef>
            </a:pPr>
            <a:r>
              <a:rPr lang="en-US" sz="8000" spc="160">
                <a:solidFill>
                  <a:srgbClr val="FFFFFF"/>
                </a:solidFill>
                <a:latin typeface="Montserrat"/>
              </a:rPr>
              <a:t>Content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156196"/>
            <a:ext cx="1783058" cy="295015"/>
          </a:xfrm>
          <a:custGeom>
            <a:avLst/>
            <a:gdLst/>
            <a:ahLst/>
            <a:cxnLst/>
            <a:rect r="r" b="b" t="t" l="l"/>
            <a:pathLst>
              <a:path h="295015" w="1783058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1028700" y="9591065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AutoShape 6" id="6"/>
          <p:cNvSpPr/>
          <p:nvPr/>
        </p:nvSpPr>
        <p:spPr>
          <a:xfrm rot="0"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8741761" y="2861438"/>
            <a:ext cx="8875765" cy="5021324"/>
          </a:xfrm>
          <a:custGeom>
            <a:avLst/>
            <a:gdLst/>
            <a:ahLst/>
            <a:cxnLst/>
            <a:rect r="r" b="b" t="t" l="l"/>
            <a:pathLst>
              <a:path h="5021324" w="8875765">
                <a:moveTo>
                  <a:pt x="0" y="0"/>
                </a:moveTo>
                <a:lnTo>
                  <a:pt x="8875765" y="0"/>
                </a:lnTo>
                <a:lnTo>
                  <a:pt x="8875765" y="5021324"/>
                </a:lnTo>
                <a:lnTo>
                  <a:pt x="0" y="5021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663373"/>
            <a:ext cx="7713061" cy="1765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01"/>
              </a:lnSpc>
            </a:pPr>
            <a:r>
              <a:rPr lang="en-US" sz="6940" spc="-409">
                <a:solidFill>
                  <a:srgbClr val="263F6B"/>
                </a:solidFill>
                <a:latin typeface="Montserrat Ultra-Bold Italics"/>
              </a:rPr>
              <a:t>2.1 DETERMINE MEASUREMENTS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752767"/>
            <a:ext cx="715359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60">
                <a:solidFill>
                  <a:srgbClr val="000000"/>
                </a:solidFill>
                <a:latin typeface="Montserrat"/>
              </a:rPr>
              <a:t>R_value (Recency Value)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886325"/>
            <a:ext cx="6834278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60">
                <a:solidFill>
                  <a:srgbClr val="000000"/>
                </a:solidFill>
                <a:latin typeface="Montserrat"/>
              </a:rPr>
              <a:t>F_value (Frequency Value)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2902" y="6019800"/>
            <a:ext cx="6590716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60">
                <a:solidFill>
                  <a:srgbClr val="000000"/>
                </a:solidFill>
                <a:latin typeface="Montserrat"/>
              </a:rPr>
              <a:t>F_value (Monetary Value)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2902" y="7168387"/>
            <a:ext cx="2857946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 spc="60">
                <a:solidFill>
                  <a:srgbClr val="000000"/>
                </a:solidFill>
                <a:latin typeface="Montserrat"/>
              </a:rPr>
              <a:t>RFM_Score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name="AutoShape 3" id="3"/>
          <p:cNvSpPr/>
          <p:nvPr/>
        </p:nvSpPr>
        <p:spPr>
          <a:xfrm rot="10087">
            <a:off x="1028665" y="6130773"/>
            <a:ext cx="16230670" cy="0"/>
          </a:xfrm>
          <a:prstGeom prst="line">
            <a:avLst/>
          </a:prstGeom>
          <a:ln cap="rnd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726348" y="5922707"/>
            <a:ext cx="511382" cy="51138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751289" y="2549656"/>
            <a:ext cx="4508011" cy="1810294"/>
            <a:chOff x="0" y="0"/>
            <a:chExt cx="1644535" cy="660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44535" cy="660400"/>
            </a:xfrm>
            <a:custGeom>
              <a:avLst/>
              <a:gdLst/>
              <a:ahLst/>
              <a:cxnLst/>
              <a:rect r="r" b="b" t="t" l="l"/>
              <a:pathLst>
                <a:path h="660400" w="1644535">
                  <a:moveTo>
                    <a:pt x="1520075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20075" y="0"/>
                  </a:lnTo>
                  <a:cubicBezTo>
                    <a:pt x="1588655" y="0"/>
                    <a:pt x="1644535" y="55880"/>
                    <a:pt x="1644535" y="124460"/>
                  </a:cubicBezTo>
                  <a:lnTo>
                    <a:pt x="1644535" y="535940"/>
                  </a:lnTo>
                  <a:cubicBezTo>
                    <a:pt x="1644535" y="604520"/>
                    <a:pt x="1588655" y="660400"/>
                    <a:pt x="1520075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949910" y="2647903"/>
            <a:ext cx="4368801" cy="1764658"/>
            <a:chOff x="0" y="0"/>
            <a:chExt cx="1634966" cy="660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34966" cy="660400"/>
            </a:xfrm>
            <a:custGeom>
              <a:avLst/>
              <a:gdLst/>
              <a:ahLst/>
              <a:cxnLst/>
              <a:rect r="r" b="b" t="t" l="l"/>
              <a:pathLst>
                <a:path h="660400" w="1634966">
                  <a:moveTo>
                    <a:pt x="151050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0506" y="0"/>
                  </a:lnTo>
                  <a:cubicBezTo>
                    <a:pt x="1579086" y="0"/>
                    <a:pt x="1634966" y="55880"/>
                    <a:pt x="1634966" y="124460"/>
                  </a:cubicBezTo>
                  <a:lnTo>
                    <a:pt x="1634966" y="535940"/>
                  </a:lnTo>
                  <a:cubicBezTo>
                    <a:pt x="1634966" y="604520"/>
                    <a:pt x="1579086" y="660400"/>
                    <a:pt x="1510506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318835" y="2596578"/>
            <a:ext cx="4701542" cy="1697355"/>
            <a:chOff x="0" y="0"/>
            <a:chExt cx="1829257" cy="660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29257" cy="660400"/>
            </a:xfrm>
            <a:custGeom>
              <a:avLst/>
              <a:gdLst/>
              <a:ahLst/>
              <a:cxnLst/>
              <a:rect r="r" b="b" t="t" l="l"/>
              <a:pathLst>
                <a:path h="660400" w="1829257">
                  <a:moveTo>
                    <a:pt x="170479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04797" y="0"/>
                  </a:lnTo>
                  <a:cubicBezTo>
                    <a:pt x="1773377" y="0"/>
                    <a:pt x="1829257" y="55880"/>
                    <a:pt x="1829257" y="124460"/>
                  </a:cubicBezTo>
                  <a:lnTo>
                    <a:pt x="1829257" y="535940"/>
                  </a:lnTo>
                  <a:cubicBezTo>
                    <a:pt x="1829257" y="604520"/>
                    <a:pt x="1773377" y="660400"/>
                    <a:pt x="170479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807329" y="5922707"/>
            <a:ext cx="511382" cy="511382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969290" y="5922707"/>
            <a:ext cx="511382" cy="511382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888309" y="5922707"/>
            <a:ext cx="511382" cy="511382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949910" y="7381826"/>
            <a:ext cx="4113110" cy="1810294"/>
            <a:chOff x="0" y="0"/>
            <a:chExt cx="1500474" cy="660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00474" cy="660400"/>
            </a:xfrm>
            <a:custGeom>
              <a:avLst/>
              <a:gdLst/>
              <a:ahLst/>
              <a:cxnLst/>
              <a:rect r="r" b="b" t="t" l="l"/>
              <a:pathLst>
                <a:path h="660400" w="1500474">
                  <a:moveTo>
                    <a:pt x="137601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535940"/>
                  </a:lnTo>
                  <a:cubicBezTo>
                    <a:pt x="1500474" y="604520"/>
                    <a:pt x="1444594" y="660400"/>
                    <a:pt x="1376014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5050270" y="5922707"/>
            <a:ext cx="511382" cy="511382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7493936" y="7232330"/>
            <a:ext cx="4113110" cy="1810294"/>
            <a:chOff x="0" y="0"/>
            <a:chExt cx="1500474" cy="660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00474" cy="660400"/>
            </a:xfrm>
            <a:custGeom>
              <a:avLst/>
              <a:gdLst/>
              <a:ahLst/>
              <a:cxnLst/>
              <a:rect r="r" b="b" t="t" l="l"/>
              <a:pathLst>
                <a:path h="660400" w="1500474">
                  <a:moveTo>
                    <a:pt x="137601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76014" y="0"/>
                  </a:lnTo>
                  <a:cubicBezTo>
                    <a:pt x="1444594" y="0"/>
                    <a:pt x="1500474" y="55880"/>
                    <a:pt x="1500474" y="124460"/>
                  </a:cubicBezTo>
                  <a:lnTo>
                    <a:pt x="1500474" y="535940"/>
                  </a:lnTo>
                  <a:cubicBezTo>
                    <a:pt x="1500474" y="604520"/>
                    <a:pt x="1444594" y="660400"/>
                    <a:pt x="1376014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339946" y="2288754"/>
            <a:ext cx="1171077" cy="1192764"/>
          </a:xfrm>
          <a:custGeom>
            <a:avLst/>
            <a:gdLst/>
            <a:ahLst/>
            <a:cxnLst/>
            <a:rect r="r" b="b" t="t" l="l"/>
            <a:pathLst>
              <a:path h="1192764" w="1171077">
                <a:moveTo>
                  <a:pt x="0" y="0"/>
                </a:moveTo>
                <a:lnTo>
                  <a:pt x="1171077" y="0"/>
                </a:lnTo>
                <a:lnTo>
                  <a:pt x="1171077" y="1192764"/>
                </a:lnTo>
                <a:lnTo>
                  <a:pt x="0" y="1192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5679862" y="378994"/>
            <a:ext cx="1579438" cy="1608687"/>
          </a:xfrm>
          <a:custGeom>
            <a:avLst/>
            <a:gdLst/>
            <a:ahLst/>
            <a:cxnLst/>
            <a:rect r="r" b="b" t="t" l="l"/>
            <a:pathLst>
              <a:path h="1608687" w="1579438">
                <a:moveTo>
                  <a:pt x="0" y="0"/>
                </a:moveTo>
                <a:lnTo>
                  <a:pt x="1579438" y="0"/>
                </a:lnTo>
                <a:lnTo>
                  <a:pt x="1579438" y="1608687"/>
                </a:lnTo>
                <a:lnTo>
                  <a:pt x="0" y="1608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6864399" y="4316564"/>
            <a:ext cx="646089" cy="658053"/>
          </a:xfrm>
          <a:custGeom>
            <a:avLst/>
            <a:gdLst/>
            <a:ahLst/>
            <a:cxnLst/>
            <a:rect r="r" b="b" t="t" l="l"/>
            <a:pathLst>
              <a:path h="658053" w="646089">
                <a:moveTo>
                  <a:pt x="0" y="0"/>
                </a:moveTo>
                <a:lnTo>
                  <a:pt x="646088" y="0"/>
                </a:lnTo>
                <a:lnTo>
                  <a:pt x="646088" y="658054"/>
                </a:lnTo>
                <a:lnTo>
                  <a:pt x="0" y="65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134937" y="820523"/>
            <a:ext cx="14018125" cy="1259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5"/>
              </a:lnSpc>
            </a:pPr>
            <a:r>
              <a:rPr lang="en-US" sz="4995" spc="-294">
                <a:solidFill>
                  <a:srgbClr val="263F6B"/>
                </a:solidFill>
                <a:latin typeface="Montserrat Ultra-Bold Italics"/>
              </a:rPr>
              <a:t>2.2 DETERMINE THE DATA TO USE</a:t>
            </a:r>
          </a:p>
          <a:p>
            <a:pPr algn="ctr">
              <a:lnSpc>
                <a:spcPts val="4895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2981380" y="3133357"/>
            <a:ext cx="4137781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Sales.SalesOrderDetail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513749" y="3273555"/>
            <a:ext cx="3241123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Sales.Customer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493936" y="3273555"/>
            <a:ext cx="4284507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Sales.SalesOrderHeader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295752" y="7929514"/>
            <a:ext cx="3677116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Production.Product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763540" y="7769176"/>
            <a:ext cx="3573901" cy="80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spc="50">
                <a:solidFill>
                  <a:srgbClr val="FFFFFF"/>
                </a:solidFill>
                <a:latin typeface="Montserrat Ultra-Bold"/>
              </a:rPr>
              <a:t>Production.ProductCategory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2927260" y="7232330"/>
            <a:ext cx="4520681" cy="1810294"/>
            <a:chOff x="0" y="0"/>
            <a:chExt cx="1649157" cy="6604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649157" cy="660400"/>
            </a:xfrm>
            <a:custGeom>
              <a:avLst/>
              <a:gdLst/>
              <a:ahLst/>
              <a:cxnLst/>
              <a:rect r="r" b="b" t="t" l="l"/>
              <a:pathLst>
                <a:path h="660400" w="1649157">
                  <a:moveTo>
                    <a:pt x="1524697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24697" y="0"/>
                  </a:lnTo>
                  <a:cubicBezTo>
                    <a:pt x="1593277" y="0"/>
                    <a:pt x="1649157" y="55880"/>
                    <a:pt x="1649157" y="124460"/>
                  </a:cubicBezTo>
                  <a:lnTo>
                    <a:pt x="1649157" y="535940"/>
                  </a:lnTo>
                  <a:cubicBezTo>
                    <a:pt x="1649157" y="604520"/>
                    <a:pt x="1593277" y="660400"/>
                    <a:pt x="1524697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3146190" y="7692976"/>
            <a:ext cx="4113110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9">
                <a:solidFill>
                  <a:srgbClr val="FFFFFF"/>
                </a:solidFill>
                <a:latin typeface="Montserrat Bold"/>
              </a:rPr>
              <a:t>Production.ProductSubcategory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53206">
            <a:off x="-1178515" y="4354356"/>
            <a:ext cx="25783492" cy="9586163"/>
          </a:xfrm>
          <a:prstGeom prst="rect">
            <a:avLst/>
          </a:prstGeom>
          <a:solidFill>
            <a:srgbClr val="F4F4F4">
              <a:alpha val="6667"/>
            </a:srgbClr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82240" y="1488246"/>
            <a:ext cx="4626722" cy="1810294"/>
            <a:chOff x="0" y="0"/>
            <a:chExt cx="1687841" cy="660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7841" cy="660400"/>
            </a:xfrm>
            <a:custGeom>
              <a:avLst/>
              <a:gdLst/>
              <a:ahLst/>
              <a:cxnLst/>
              <a:rect r="r" b="b" t="t" l="l"/>
              <a:pathLst>
                <a:path h="660400" w="1687841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632578" y="7448006"/>
            <a:ext cx="4626722" cy="1810294"/>
            <a:chOff x="0" y="0"/>
            <a:chExt cx="1687841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87841" cy="660400"/>
            </a:xfrm>
            <a:custGeom>
              <a:avLst/>
              <a:gdLst/>
              <a:ahLst/>
              <a:cxnLst/>
              <a:rect r="r" b="b" t="t" l="l"/>
              <a:pathLst>
                <a:path h="660400" w="1687841">
                  <a:moveTo>
                    <a:pt x="156338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3381" y="0"/>
                  </a:lnTo>
                  <a:cubicBezTo>
                    <a:pt x="1631961" y="0"/>
                    <a:pt x="1687841" y="55880"/>
                    <a:pt x="1687841" y="124460"/>
                  </a:cubicBezTo>
                  <a:lnTo>
                    <a:pt x="1687841" y="535940"/>
                  </a:lnTo>
                  <a:cubicBezTo>
                    <a:pt x="1687841" y="604520"/>
                    <a:pt x="1631961" y="660400"/>
                    <a:pt x="1563381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655422" y="1654922"/>
            <a:ext cx="6977156" cy="6977156"/>
          </a:xfrm>
          <a:custGeom>
            <a:avLst/>
            <a:gdLst/>
            <a:ahLst/>
            <a:cxnLst/>
            <a:rect r="r" b="b" t="t" l="l"/>
            <a:pathLst>
              <a:path h="6977156" w="6977156">
                <a:moveTo>
                  <a:pt x="0" y="0"/>
                </a:moveTo>
                <a:lnTo>
                  <a:pt x="6977156" y="0"/>
                </a:lnTo>
                <a:lnTo>
                  <a:pt x="6977156" y="6977156"/>
                </a:lnTo>
                <a:lnTo>
                  <a:pt x="0" y="6977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707239">
            <a:off x="10339641" y="7796868"/>
            <a:ext cx="1675183" cy="831310"/>
          </a:xfrm>
          <a:custGeom>
            <a:avLst/>
            <a:gdLst/>
            <a:ahLst/>
            <a:cxnLst/>
            <a:rect r="r" b="b" t="t" l="l"/>
            <a:pathLst>
              <a:path h="831310" w="1675183">
                <a:moveTo>
                  <a:pt x="0" y="0"/>
                </a:moveTo>
                <a:lnTo>
                  <a:pt x="1675183" y="0"/>
                </a:lnTo>
                <a:lnTo>
                  <a:pt x="1675183" y="831310"/>
                </a:lnTo>
                <a:lnTo>
                  <a:pt x="0" y="83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1707239">
            <a:off x="6064753" y="2118368"/>
            <a:ext cx="1675183" cy="831310"/>
          </a:xfrm>
          <a:custGeom>
            <a:avLst/>
            <a:gdLst/>
            <a:ahLst/>
            <a:cxnLst/>
            <a:rect r="r" b="b" t="t" l="l"/>
            <a:pathLst>
              <a:path h="831310" w="1675183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19642" y="2615928"/>
            <a:ext cx="5935366" cy="680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4574"/>
              </a:lnSpc>
              <a:buFont typeface="Arial"/>
              <a:buChar char="•"/>
            </a:pPr>
            <a:r>
              <a:rPr lang="en-US" sz="2499">
                <a:solidFill>
                  <a:srgbClr val="263F6B"/>
                </a:solidFill>
                <a:latin typeface="Montserrat Bold Italics"/>
              </a:rPr>
              <a:t>CUSTOMERID</a:t>
            </a:r>
          </a:p>
          <a:p>
            <a:pPr marL="539749" indent="-269875" lvl="1">
              <a:lnSpc>
                <a:spcPts val="4574"/>
              </a:lnSpc>
              <a:buFont typeface="Arial"/>
              <a:buChar char="•"/>
            </a:pPr>
            <a:r>
              <a:rPr lang="en-US" sz="2499">
                <a:solidFill>
                  <a:srgbClr val="263F6B"/>
                </a:solidFill>
                <a:latin typeface="Montserrat Bold Italics"/>
              </a:rPr>
              <a:t>ProductID</a:t>
            </a:r>
          </a:p>
          <a:p>
            <a:pPr marL="539749" indent="-269875" lvl="1">
              <a:lnSpc>
                <a:spcPts val="4574"/>
              </a:lnSpc>
              <a:buFont typeface="Arial"/>
              <a:buChar char="•"/>
            </a:pPr>
            <a:r>
              <a:rPr lang="en-US" sz="2499">
                <a:solidFill>
                  <a:srgbClr val="263F6B"/>
                </a:solidFill>
                <a:latin typeface="Montserrat Bold Italics"/>
              </a:rPr>
              <a:t>TerritoryID</a:t>
            </a:r>
          </a:p>
          <a:p>
            <a:pPr marL="539749" indent="-269875" lvl="1">
              <a:lnSpc>
                <a:spcPts val="4574"/>
              </a:lnSpc>
              <a:buFont typeface="Arial"/>
              <a:buChar char="•"/>
            </a:pPr>
            <a:r>
              <a:rPr lang="en-US" sz="2499">
                <a:solidFill>
                  <a:srgbClr val="263F6B"/>
                </a:solidFill>
                <a:latin typeface="Montserrat Bold Italics"/>
              </a:rPr>
              <a:t>SalesOrderID</a:t>
            </a:r>
          </a:p>
          <a:p>
            <a:pPr marL="539749" indent="-269875" lvl="1">
              <a:lnSpc>
                <a:spcPts val="4574"/>
              </a:lnSpc>
              <a:buFont typeface="Arial"/>
              <a:buChar char="•"/>
            </a:pPr>
            <a:r>
              <a:rPr lang="en-US" sz="2499">
                <a:solidFill>
                  <a:srgbClr val="263F6B"/>
                </a:solidFill>
                <a:latin typeface="Montserrat Bold Italics"/>
              </a:rPr>
              <a:t>ProductName</a:t>
            </a:r>
          </a:p>
          <a:p>
            <a:pPr marL="539749" indent="-269875" lvl="1">
              <a:lnSpc>
                <a:spcPts val="4574"/>
              </a:lnSpc>
              <a:buFont typeface="Arial"/>
              <a:buChar char="•"/>
            </a:pPr>
            <a:r>
              <a:rPr lang="en-US" sz="2499">
                <a:solidFill>
                  <a:srgbClr val="263F6B"/>
                </a:solidFill>
                <a:latin typeface="Montserrat Bold Italics"/>
              </a:rPr>
              <a:t>ProductCategory</a:t>
            </a:r>
          </a:p>
          <a:p>
            <a:pPr marL="539749" indent="-269875" lvl="1">
              <a:lnSpc>
                <a:spcPts val="4574"/>
              </a:lnSpc>
              <a:buFont typeface="Arial"/>
              <a:buChar char="•"/>
            </a:pPr>
            <a:r>
              <a:rPr lang="en-US" sz="2499">
                <a:solidFill>
                  <a:srgbClr val="263F6B"/>
                </a:solidFill>
                <a:latin typeface="Montserrat Bold Italics"/>
              </a:rPr>
              <a:t>OrderDate </a:t>
            </a:r>
          </a:p>
          <a:p>
            <a:pPr marL="539749" indent="-269875" lvl="1">
              <a:lnSpc>
                <a:spcPts val="4574"/>
              </a:lnSpc>
              <a:buFont typeface="Arial"/>
              <a:buChar char="•"/>
            </a:pPr>
            <a:r>
              <a:rPr lang="en-US" sz="2499">
                <a:solidFill>
                  <a:srgbClr val="263F6B"/>
                </a:solidFill>
                <a:latin typeface="Montserrat Bold Italics"/>
              </a:rPr>
              <a:t>OrderQty</a:t>
            </a:r>
          </a:p>
          <a:p>
            <a:pPr marL="539749" indent="-269875" lvl="1">
              <a:lnSpc>
                <a:spcPts val="4574"/>
              </a:lnSpc>
              <a:buFont typeface="Arial"/>
              <a:buChar char="•"/>
            </a:pPr>
            <a:r>
              <a:rPr lang="en-US" sz="2499">
                <a:solidFill>
                  <a:srgbClr val="263F6B"/>
                </a:solidFill>
                <a:latin typeface="Montserrat Bold Italics"/>
              </a:rPr>
              <a:t>UnitPrice</a:t>
            </a:r>
          </a:p>
          <a:p>
            <a:pPr>
              <a:lnSpc>
                <a:spcPts val="4574"/>
              </a:lnSpc>
            </a:pPr>
          </a:p>
          <a:p>
            <a:pPr>
              <a:lnSpc>
                <a:spcPts val="4574"/>
              </a:lnSpc>
            </a:pPr>
            <a:r>
              <a:rPr lang="en-US" sz="2499">
                <a:solidFill>
                  <a:srgbClr val="263F6B"/>
                </a:solidFill>
                <a:latin typeface="Montserrat Bold Italics"/>
              </a:rPr>
              <a:t> </a:t>
            </a:r>
          </a:p>
          <a:p>
            <a:pPr>
              <a:lnSpc>
                <a:spcPts val="4574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483108" y="2121272"/>
            <a:ext cx="3824986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 Bold"/>
              </a:rPr>
              <a:t>CustomerID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33446" y="7531100"/>
            <a:ext cx="3824986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49">
                <a:solidFill>
                  <a:srgbClr val="FFFFFF"/>
                </a:solidFill>
                <a:latin typeface="Montserrat Bold"/>
              </a:rPr>
              <a:t> </a:t>
            </a:r>
            <a:r>
              <a:rPr lang="en-US" sz="2499" spc="49">
                <a:solidFill>
                  <a:srgbClr val="FFFFFF"/>
                </a:solidFill>
                <a:latin typeface="Montserrat Bold"/>
              </a:rPr>
              <a:t>R_value, F_value, M_value, R_Score, F_Score, M_Score, RFM_Score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33446" y="5760771"/>
            <a:ext cx="3824986" cy="1419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941" spc="58">
                <a:solidFill>
                  <a:srgbClr val="FFFFFF"/>
                </a:solidFill>
                <a:latin typeface="Montserrat Ultra-Bold"/>
              </a:rPr>
              <a:t>Geographical Location (Area of Operation)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67548" y="315072"/>
            <a:ext cx="7390805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100">
                <a:solidFill>
                  <a:srgbClr val="263F6B"/>
                </a:solidFill>
                <a:latin typeface="Montserrat Bold Italics"/>
              </a:rPr>
              <a:t>2.3 Design data table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DAF1FJoyjmY</dc:identifier>
  <dcterms:modified xsi:type="dcterms:W3CDTF">2011-08-01T06:04:30Z</dcterms:modified>
  <cp:revision>1</cp:revision>
  <dc:title>Blue Modern Company Profile Presentation</dc:title>
</cp:coreProperties>
</file>